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17AD9-A0B0-4CA8-952C-88F13AF2B6A8}" type="datetimeFigureOut">
              <a:rPr lang="en-US" smtClean="0"/>
              <a:t>9/11/2010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03654-DDCF-44D3-95FC-5C8C907082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35AAA-05CD-4DCC-AFE3-57634411CD91}" type="datetime1">
              <a:rPr lang="en-US" smtClean="0"/>
              <a:t>9/11/2010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99E6-1BA5-47E1-91A9-0C146E7DB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9C10A-E406-41C9-A626-B96B9F3B78EB}" type="datetime1">
              <a:rPr lang="en-US" smtClean="0"/>
              <a:t>9/11/2010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99E6-1BA5-47E1-91A9-0C146E7DB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9FCA-71BF-42A1-ABDF-F448BA1D85E0}" type="datetime1">
              <a:rPr lang="en-US" smtClean="0"/>
              <a:t>9/11/2010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99E6-1BA5-47E1-91A9-0C146E7DB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EE32-AC6A-48EE-A252-4EB098C2BE4B}" type="datetime1">
              <a:rPr lang="en-US" smtClean="0"/>
              <a:t>9/11/2010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99E6-1BA5-47E1-91A9-0C146E7DB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1FF96-DC3F-47AD-BE01-8B4DE69EE05E}" type="datetime1">
              <a:rPr lang="en-US" smtClean="0"/>
              <a:t>9/11/2010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99E6-1BA5-47E1-91A9-0C146E7DB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BAE1-F1EB-40FB-8293-11311BC709E3}" type="datetime1">
              <a:rPr lang="en-US" smtClean="0"/>
              <a:t>9/11/2010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99E6-1BA5-47E1-91A9-0C146E7DB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ED10-8C78-4066-ADBE-CEFC75D23F6F}" type="datetime1">
              <a:rPr lang="en-US" smtClean="0"/>
              <a:t>9/11/2010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99E6-1BA5-47E1-91A9-0C146E7DB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6C7D8-0434-4A8E-AA52-5414EAC24ABF}" type="datetime1">
              <a:rPr lang="en-US" smtClean="0"/>
              <a:t>9/11/2010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99E6-1BA5-47E1-91A9-0C146E7DB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C920-EF92-4BCE-A193-3711B33D1226}" type="datetime1">
              <a:rPr lang="en-US" smtClean="0"/>
              <a:t>9/11/2010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99E6-1BA5-47E1-91A9-0C146E7DB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CF77F-C53B-4463-BDEA-227117BBB347}" type="datetime1">
              <a:rPr lang="en-US" smtClean="0"/>
              <a:t>9/11/2010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99E6-1BA5-47E1-91A9-0C146E7DB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B0705-3B70-4762-99AC-0655F60A9E37}" type="datetime1">
              <a:rPr lang="en-US" smtClean="0"/>
              <a:t>9/11/2010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99E6-1BA5-47E1-91A9-0C146E7DB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BAEBB-FC58-43C1-90B2-F3E70EBE11DF}" type="datetime1">
              <a:rPr lang="en-US" smtClean="0"/>
              <a:t>9/11/2010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299E6-1BA5-47E1-91A9-0C146E7DBC0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302" y="44624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H4B - </a:t>
            </a:r>
            <a:r>
              <a:rPr lang="en-US" dirty="0" err="1" smtClean="0">
                <a:latin typeface="Book Antiqua" pitchFamily="18" charset="0"/>
              </a:rPr>
              <a:t>Maatschappijleer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18905" y="50190"/>
            <a:ext cx="3065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H1 - § 2 – De </a:t>
            </a:r>
            <a:r>
              <a:rPr lang="en-US" dirty="0" err="1" smtClean="0">
                <a:latin typeface="Book Antiqua" pitchFamily="18" charset="0"/>
              </a:rPr>
              <a:t>kernbegrippen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55010" y="44624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latin typeface="Book Antiqua" pitchFamily="18" charset="0"/>
              </a:rPr>
              <a:t>Week 37</a:t>
            </a:r>
            <a:endParaRPr lang="en-US" dirty="0">
              <a:latin typeface="Book Antiqua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496" y="908720"/>
            <a:ext cx="9179116" cy="477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Normen</a:t>
            </a:r>
            <a:r>
              <a:rPr lang="en-US" sz="1600" b="1" dirty="0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 en </a:t>
            </a:r>
            <a:r>
              <a:rPr lang="en-US" sz="1600" b="1" dirty="0" err="1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waarden</a:t>
            </a:r>
            <a:r>
              <a:rPr lang="en-US" sz="1600" dirty="0" smtClean="0">
                <a:latin typeface="Book Antiqua" pitchFamily="18" charset="0"/>
              </a:rPr>
              <a:t>:</a:t>
            </a:r>
          </a:p>
          <a:p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b="1" dirty="0" err="1" smtClean="0">
                <a:latin typeface="Book Antiqua" pitchFamily="18" charset="0"/>
              </a:rPr>
              <a:t>waarde</a:t>
            </a:r>
            <a:r>
              <a:rPr lang="en-US" sz="1600" dirty="0" smtClean="0">
                <a:latin typeface="Book Antiqua" pitchFamily="18" charset="0"/>
              </a:rPr>
              <a:t> is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uitgangspunt</a:t>
            </a:r>
            <a:r>
              <a:rPr lang="en-US" sz="1600" dirty="0" smtClean="0">
                <a:latin typeface="Book Antiqua" pitchFamily="18" charset="0"/>
              </a:rPr>
              <a:t> of </a:t>
            </a:r>
            <a:r>
              <a:rPr lang="en-US" sz="1600" dirty="0" err="1" smtClean="0">
                <a:latin typeface="Book Antiqua" pitchFamily="18" charset="0"/>
              </a:rPr>
              <a:t>principe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dat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mensen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belangrijk</a:t>
            </a:r>
            <a:r>
              <a:rPr lang="en-US" sz="1600" dirty="0" smtClean="0">
                <a:latin typeface="Book Antiqua" pitchFamily="18" charset="0"/>
              </a:rPr>
              <a:t> en </a:t>
            </a:r>
            <a:r>
              <a:rPr lang="en-US" sz="1600" dirty="0" err="1" smtClean="0">
                <a:latin typeface="Book Antiqua" pitchFamily="18" charset="0"/>
              </a:rPr>
              <a:t>nastrevenswaardig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vinden</a:t>
            </a:r>
            <a:r>
              <a:rPr lang="en-US" sz="1600" dirty="0" smtClean="0">
                <a:latin typeface="Book Antiqua" pitchFamily="18" charset="0"/>
              </a:rPr>
              <a:t>.</a:t>
            </a:r>
          </a:p>
          <a:p>
            <a:r>
              <a:rPr lang="en-US" sz="1600" dirty="0" smtClean="0">
                <a:latin typeface="Book Antiqua" pitchFamily="18" charset="0"/>
              </a:rPr>
              <a:t>Je </a:t>
            </a:r>
            <a:r>
              <a:rPr lang="en-US" sz="1600" dirty="0" err="1" smtClean="0">
                <a:latin typeface="Book Antiqua" pitchFamily="18" charset="0"/>
              </a:rPr>
              <a:t>kunt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bijvoorbeeld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denken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aan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eerlijkheid</a:t>
            </a:r>
            <a:r>
              <a:rPr lang="en-US" sz="1600" dirty="0" smtClean="0">
                <a:latin typeface="Book Antiqua" pitchFamily="18" charset="0"/>
              </a:rPr>
              <a:t>.</a:t>
            </a:r>
          </a:p>
          <a:p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b="1" dirty="0" smtClean="0">
                <a:latin typeface="Book Antiqua" pitchFamily="18" charset="0"/>
              </a:rPr>
              <a:t>norm</a:t>
            </a:r>
            <a:r>
              <a:rPr lang="en-US" sz="1600" dirty="0" smtClean="0">
                <a:latin typeface="Book Antiqua" pitchFamily="18" charset="0"/>
              </a:rPr>
              <a:t> is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opvatting</a:t>
            </a:r>
            <a:r>
              <a:rPr lang="en-US" sz="1600" dirty="0" smtClean="0">
                <a:latin typeface="Book Antiqua" pitchFamily="18" charset="0"/>
              </a:rPr>
              <a:t> over hoe je op </a:t>
            </a:r>
            <a:r>
              <a:rPr lang="en-US" sz="1600" dirty="0" err="1" smtClean="0">
                <a:latin typeface="Book Antiqua" pitchFamily="18" charset="0"/>
              </a:rPr>
              <a:t>grond</a:t>
            </a:r>
            <a:r>
              <a:rPr lang="en-US" sz="1600" dirty="0" smtClean="0">
                <a:latin typeface="Book Antiqua" pitchFamily="18" charset="0"/>
              </a:rPr>
              <a:t> van </a:t>
            </a:r>
            <a:r>
              <a:rPr lang="en-US" sz="1600" dirty="0" err="1" smtClean="0">
                <a:latin typeface="Book Antiqua" pitchFamily="18" charset="0"/>
              </a:rPr>
              <a:t>bepaalde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waarde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behoort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te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gedragen</a:t>
            </a:r>
            <a:r>
              <a:rPr lang="en-US" sz="1600" dirty="0" smtClean="0">
                <a:latin typeface="Book Antiqua" pitchFamily="18" charset="0"/>
              </a:rPr>
              <a:t>.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endParaRPr lang="en-US" sz="1600" dirty="0" smtClean="0">
              <a:latin typeface="Book Antiqua" pitchFamily="18" charset="0"/>
            </a:endParaRPr>
          </a:p>
          <a:p>
            <a:r>
              <a:rPr lang="en-US" sz="1600" dirty="0" err="1" smtClean="0">
                <a:latin typeface="Book Antiqua" pitchFamily="18" charset="0"/>
              </a:rPr>
              <a:t>voorbeeld</a:t>
            </a:r>
            <a:r>
              <a:rPr lang="en-US" sz="1600" dirty="0" smtClean="0">
                <a:latin typeface="Book Antiqua" pitchFamily="18" charset="0"/>
              </a:rPr>
              <a:t> over de </a:t>
            </a:r>
            <a:r>
              <a:rPr lang="en-US" sz="1600" dirty="0" err="1" smtClean="0">
                <a:latin typeface="Book Antiqua" pitchFamily="18" charset="0"/>
              </a:rPr>
              <a:t>waarde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eerlijkheid</a:t>
            </a:r>
            <a:r>
              <a:rPr lang="en-US" sz="1600" dirty="0" smtClean="0">
                <a:latin typeface="Book Antiqua" pitchFamily="18" charset="0"/>
              </a:rPr>
              <a:t> is </a:t>
            </a:r>
            <a:r>
              <a:rPr lang="en-US" sz="1600" dirty="0" err="1" smtClean="0">
                <a:latin typeface="Book Antiqua" pitchFamily="18" charset="0"/>
              </a:rPr>
              <a:t>dat</a:t>
            </a:r>
            <a:r>
              <a:rPr lang="en-US" sz="1600" dirty="0" smtClean="0">
                <a:latin typeface="Book Antiqua" pitchFamily="18" charset="0"/>
              </a:rPr>
              <a:t> je </a:t>
            </a:r>
            <a:r>
              <a:rPr lang="en-US" sz="1600" dirty="0" err="1" smtClean="0">
                <a:latin typeface="Book Antiqua" pitchFamily="18" charset="0"/>
              </a:rPr>
              <a:t>niet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mag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liegen</a:t>
            </a:r>
            <a:r>
              <a:rPr lang="en-US" sz="1600" dirty="0" smtClean="0">
                <a:latin typeface="Book Antiqua" pitchFamily="18" charset="0"/>
              </a:rPr>
              <a:t>.</a:t>
            </a:r>
          </a:p>
          <a:p>
            <a:endParaRPr lang="en-US" sz="1600" dirty="0">
              <a:latin typeface="Book Antiqua" pitchFamily="18" charset="0"/>
            </a:endParaRPr>
          </a:p>
          <a:p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b="1" dirty="0" smtClean="0">
                <a:latin typeface="Book Antiqua" pitchFamily="18" charset="0"/>
              </a:rPr>
              <a:t>norm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wordt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ook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wel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b="1" dirty="0" err="1" smtClean="0">
                <a:latin typeface="Book Antiqua" pitchFamily="18" charset="0"/>
              </a:rPr>
              <a:t>sociale</a:t>
            </a:r>
            <a:r>
              <a:rPr lang="en-US" sz="1600" b="1" dirty="0" smtClean="0">
                <a:latin typeface="Book Antiqua" pitchFamily="18" charset="0"/>
              </a:rPr>
              <a:t> </a:t>
            </a:r>
            <a:r>
              <a:rPr lang="en-US" sz="1600" b="1" dirty="0" err="1" smtClean="0">
                <a:latin typeface="Book Antiqua" pitchFamily="18" charset="0"/>
              </a:rPr>
              <a:t>verplichting</a:t>
            </a:r>
            <a:r>
              <a:rPr lang="en-US" sz="1600" b="1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genoemd</a:t>
            </a:r>
            <a:r>
              <a:rPr lang="en-US" sz="1600" dirty="0" smtClean="0">
                <a:latin typeface="Book Antiqua" pitchFamily="18" charset="0"/>
              </a:rPr>
              <a:t>. Het </a:t>
            </a:r>
            <a:r>
              <a:rPr lang="en-US" sz="1600" dirty="0" err="1" smtClean="0">
                <a:latin typeface="Book Antiqua" pitchFamily="18" charset="0"/>
              </a:rPr>
              <a:t>betreft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regels</a:t>
            </a:r>
            <a:r>
              <a:rPr lang="en-US" sz="1600" dirty="0" smtClean="0">
                <a:latin typeface="Book Antiqua" pitchFamily="18" charset="0"/>
              </a:rPr>
              <a:t> en </a:t>
            </a:r>
            <a:r>
              <a:rPr lang="en-US" sz="1600" dirty="0" err="1" smtClean="0">
                <a:latin typeface="Book Antiqua" pitchFamily="18" charset="0"/>
              </a:rPr>
              <a:t>omgangsvormen</a:t>
            </a:r>
            <a:endParaRPr lang="en-US" sz="1600" dirty="0">
              <a:latin typeface="Book Antiqua" pitchFamily="18" charset="0"/>
            </a:endParaRPr>
          </a:p>
          <a:p>
            <a:r>
              <a:rPr lang="en-US" sz="1600" dirty="0" smtClean="0">
                <a:latin typeface="Book Antiqua" pitchFamily="18" charset="0"/>
              </a:rPr>
              <a:t>van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groep</a:t>
            </a:r>
            <a:r>
              <a:rPr lang="en-US" sz="1600" dirty="0" smtClean="0">
                <a:latin typeface="Book Antiqua" pitchFamily="18" charset="0"/>
              </a:rPr>
              <a:t> die </a:t>
            </a:r>
            <a:r>
              <a:rPr lang="en-US" sz="1600" dirty="0" err="1" smtClean="0">
                <a:latin typeface="Book Antiqua" pitchFamily="18" charset="0"/>
              </a:rPr>
              <a:t>worden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opgelegd</a:t>
            </a:r>
            <a:r>
              <a:rPr lang="en-US" sz="1600" dirty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aan</a:t>
            </a:r>
            <a:r>
              <a:rPr lang="en-US" sz="1600" dirty="0" smtClean="0">
                <a:latin typeface="Book Antiqua" pitchFamily="18" charset="0"/>
              </a:rPr>
              <a:t> of </a:t>
            </a:r>
            <a:r>
              <a:rPr lang="en-US" sz="1600" dirty="0" err="1" smtClean="0">
                <a:latin typeface="Book Antiqua" pitchFamily="18" charset="0"/>
              </a:rPr>
              <a:t>verwacht</a:t>
            </a:r>
            <a:r>
              <a:rPr lang="en-US" sz="1600" dirty="0" smtClean="0">
                <a:latin typeface="Book Antiqua" pitchFamily="18" charset="0"/>
              </a:rPr>
              <a:t> van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individuele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persoon</a:t>
            </a:r>
            <a:r>
              <a:rPr lang="en-US" sz="1600" dirty="0" smtClean="0">
                <a:latin typeface="Book Antiqua" pitchFamily="18" charset="0"/>
              </a:rPr>
              <a:t>.</a:t>
            </a:r>
          </a:p>
          <a:p>
            <a:endParaRPr lang="en-US" sz="1600" dirty="0">
              <a:latin typeface="Book Antiqua" pitchFamily="18" charset="0"/>
            </a:endParaRPr>
          </a:p>
          <a:p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ideaal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nl-NL" sz="1600" dirty="0" smtClean="0">
                <a:latin typeface="Book Antiqua" pitchFamily="18" charset="0"/>
              </a:rPr>
              <a:t>is verwant aan een waarde. Een </a:t>
            </a:r>
            <a:r>
              <a:rPr lang="nl-NL" sz="1600" b="1" dirty="0" smtClean="0">
                <a:latin typeface="Book Antiqua" pitchFamily="18" charset="0"/>
              </a:rPr>
              <a:t>ideaal</a:t>
            </a:r>
            <a:r>
              <a:rPr lang="nl-NL" sz="1600" dirty="0" smtClean="0">
                <a:latin typeface="Book Antiqua" pitchFamily="18" charset="0"/>
              </a:rPr>
              <a:t> is iets dat men verwezenlijkt hoopt te zien, waar-</a:t>
            </a:r>
          </a:p>
          <a:p>
            <a:r>
              <a:rPr lang="nl-NL" sz="1600" dirty="0" smtClean="0">
                <a:latin typeface="Book Antiqua" pitchFamily="18" charset="0"/>
              </a:rPr>
              <a:t>naar men streeft en dat men zich voorstelt als het hoogste. Een voorbeeld van een maatschappelijk</a:t>
            </a:r>
          </a:p>
          <a:p>
            <a:r>
              <a:rPr lang="nl-NL" sz="1600" dirty="0" smtClean="0">
                <a:latin typeface="Book Antiqua" pitchFamily="18" charset="0"/>
              </a:rPr>
              <a:t>ideaal is bijvoorbeeld een streven naar vrijheid, gelijkwaardigheid of een rechtvaardige samen-</a:t>
            </a:r>
          </a:p>
          <a:p>
            <a:r>
              <a:rPr lang="nl-NL" sz="1600" dirty="0" err="1" smtClean="0">
                <a:latin typeface="Book Antiqua" pitchFamily="18" charset="0"/>
              </a:rPr>
              <a:t>leving</a:t>
            </a:r>
            <a:r>
              <a:rPr lang="nl-NL" sz="1600" dirty="0" smtClean="0">
                <a:latin typeface="Book Antiqua" pitchFamily="18" charset="0"/>
              </a:rPr>
              <a:t>.</a:t>
            </a:r>
          </a:p>
          <a:p>
            <a:endParaRPr lang="nl-NL" sz="1600" dirty="0">
              <a:latin typeface="Book Antiqua" pitchFamily="18" charset="0"/>
            </a:endParaRPr>
          </a:p>
          <a:p>
            <a:r>
              <a:rPr lang="nl-NL" sz="1600" b="1" dirty="0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Belangen</a:t>
            </a:r>
            <a:r>
              <a:rPr lang="nl-NL" sz="1600" dirty="0" smtClean="0">
                <a:latin typeface="Book Antiqua" pitchFamily="18" charset="0"/>
              </a:rPr>
              <a:t>:</a:t>
            </a:r>
          </a:p>
          <a:p>
            <a:r>
              <a:rPr lang="nl-NL" sz="1600" dirty="0" smtClean="0">
                <a:latin typeface="Book Antiqua" pitchFamily="18" charset="0"/>
              </a:rPr>
              <a:t>Een </a:t>
            </a:r>
            <a:r>
              <a:rPr lang="nl-NL" sz="1600" b="1" dirty="0" smtClean="0">
                <a:latin typeface="Book Antiqua" pitchFamily="18" charset="0"/>
              </a:rPr>
              <a:t>belang</a:t>
            </a:r>
            <a:r>
              <a:rPr lang="nl-NL" sz="1600" dirty="0" smtClean="0">
                <a:latin typeface="Book Antiqua" pitchFamily="18" charset="0"/>
              </a:rPr>
              <a:t> is het voor- of nadeel dat iemand ergens bij heeft. Zo hebben godsdienstige </a:t>
            </a:r>
            <a:r>
              <a:rPr lang="nl-NL" sz="1600" dirty="0" err="1" smtClean="0">
                <a:latin typeface="Book Antiqua" pitchFamily="18" charset="0"/>
              </a:rPr>
              <a:t>groe</a:t>
            </a:r>
            <a:r>
              <a:rPr lang="nl-NL" sz="1600" dirty="0" smtClean="0">
                <a:latin typeface="Book Antiqua" pitchFamily="18" charset="0"/>
              </a:rPr>
              <a:t>-</a:t>
            </a:r>
          </a:p>
          <a:p>
            <a:r>
              <a:rPr lang="nl-NL" sz="1600" dirty="0" err="1" smtClean="0">
                <a:latin typeface="Book Antiqua" pitchFamily="18" charset="0"/>
              </a:rPr>
              <a:t>peringen</a:t>
            </a:r>
            <a:r>
              <a:rPr lang="nl-NL" sz="1600" dirty="0" smtClean="0">
                <a:latin typeface="Book Antiqua" pitchFamily="18" charset="0"/>
              </a:rPr>
              <a:t> belang bij vrijheid van godsdienst en bij vrijheid van onderwijs. Zij zijn dan in staat om</a:t>
            </a:r>
          </a:p>
          <a:p>
            <a:r>
              <a:rPr lang="nl-NL" sz="1600" dirty="0" smtClean="0">
                <a:latin typeface="Book Antiqua" pitchFamily="18" charset="0"/>
              </a:rPr>
              <a:t>Bijvoorbeeld eigen scholen op te richten. Het Mondriaan College is een openbare school, maar</a:t>
            </a:r>
          </a:p>
          <a:p>
            <a:r>
              <a:rPr lang="nl-NL" sz="1600" dirty="0" smtClean="0">
                <a:latin typeface="Book Antiqua" pitchFamily="18" charset="0"/>
              </a:rPr>
              <a:t>Het </a:t>
            </a:r>
            <a:r>
              <a:rPr lang="nl-NL" sz="1600" dirty="0" err="1" smtClean="0">
                <a:latin typeface="Book Antiqua" pitchFamily="18" charset="0"/>
              </a:rPr>
              <a:t>Maasland</a:t>
            </a:r>
            <a:r>
              <a:rPr lang="nl-NL" sz="1600" dirty="0" smtClean="0">
                <a:latin typeface="Book Antiqua" pitchFamily="18" charset="0"/>
              </a:rPr>
              <a:t> College is van oorsprong opgericht door de Rooms-katholieke kerk.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99E6-1BA5-47E1-91A9-0C146E7DBC0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302" y="44624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H4B - </a:t>
            </a:r>
            <a:r>
              <a:rPr lang="en-US" dirty="0" err="1" smtClean="0">
                <a:latin typeface="Book Antiqua" pitchFamily="18" charset="0"/>
              </a:rPr>
              <a:t>Maatschappijleer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18905" y="50190"/>
            <a:ext cx="3065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H1 - § 2 – De </a:t>
            </a:r>
            <a:r>
              <a:rPr lang="en-US" dirty="0" err="1" smtClean="0">
                <a:latin typeface="Book Antiqua" pitchFamily="18" charset="0"/>
              </a:rPr>
              <a:t>kernbegrippen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55010" y="44624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latin typeface="Book Antiqua" pitchFamily="18" charset="0"/>
              </a:rPr>
              <a:t>Week 37</a:t>
            </a:r>
            <a:endParaRPr lang="en-US" dirty="0">
              <a:latin typeface="Book Antiqua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5496" y="908720"/>
            <a:ext cx="9214382" cy="575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Macht</a:t>
            </a:r>
            <a:r>
              <a:rPr lang="en-US" sz="1600" dirty="0" smtClean="0">
                <a:latin typeface="Book Antiqua" pitchFamily="18" charset="0"/>
              </a:rPr>
              <a:t>:</a:t>
            </a:r>
          </a:p>
          <a:p>
            <a:r>
              <a:rPr lang="en-US" sz="1600" b="1" dirty="0" err="1" smtClean="0">
                <a:latin typeface="Book Antiqua" pitchFamily="18" charset="0"/>
              </a:rPr>
              <a:t>Macht</a:t>
            </a:r>
            <a:r>
              <a:rPr lang="en-US" sz="1600" b="1" dirty="0" smtClean="0">
                <a:latin typeface="Book Antiqua" pitchFamily="18" charset="0"/>
              </a:rPr>
              <a:t> </a:t>
            </a:r>
            <a:r>
              <a:rPr lang="en-US" sz="1600" dirty="0" smtClean="0">
                <a:latin typeface="Book Antiqua" pitchFamily="18" charset="0"/>
              </a:rPr>
              <a:t>is het </a:t>
            </a:r>
            <a:r>
              <a:rPr lang="en-US" sz="1600" dirty="0" err="1" smtClean="0">
                <a:latin typeface="Book Antiqua" pitchFamily="18" charset="0"/>
              </a:rPr>
              <a:t>vermogen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om</a:t>
            </a:r>
            <a:r>
              <a:rPr lang="en-US" sz="1600" dirty="0" smtClean="0">
                <a:latin typeface="Book Antiqua" pitchFamily="18" charset="0"/>
              </a:rPr>
              <a:t> het </a:t>
            </a:r>
            <a:r>
              <a:rPr lang="en-US" sz="1600" dirty="0" err="1" smtClean="0">
                <a:latin typeface="Book Antiqua" pitchFamily="18" charset="0"/>
              </a:rPr>
              <a:t>gedrag</a:t>
            </a:r>
            <a:r>
              <a:rPr lang="en-US" sz="1600" dirty="0" smtClean="0">
                <a:latin typeface="Book Antiqua" pitchFamily="18" charset="0"/>
              </a:rPr>
              <a:t> van </a:t>
            </a:r>
            <a:r>
              <a:rPr lang="en-US" sz="1600" dirty="0" err="1" smtClean="0">
                <a:latin typeface="Book Antiqua" pitchFamily="18" charset="0"/>
              </a:rPr>
              <a:t>anderen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te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beïnvloeden</a:t>
            </a:r>
            <a:r>
              <a:rPr lang="en-US" sz="1600" dirty="0" smtClean="0">
                <a:latin typeface="Book Antiqua" pitchFamily="18" charset="0"/>
              </a:rPr>
              <a:t>. </a:t>
            </a:r>
            <a:r>
              <a:rPr lang="en-US" sz="1600" dirty="0" err="1" smtClean="0">
                <a:latin typeface="Book Antiqua" pitchFamily="18" charset="0"/>
              </a:rPr>
              <a:t>Er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zijn</a:t>
            </a:r>
            <a:r>
              <a:rPr lang="en-US" sz="1600" dirty="0" smtClean="0">
                <a:latin typeface="Book Antiqua" pitchFamily="18" charset="0"/>
              </a:rPr>
              <a:t> twee </a:t>
            </a:r>
            <a:r>
              <a:rPr lang="en-US" sz="1600" dirty="0" err="1" smtClean="0">
                <a:latin typeface="Book Antiqua" pitchFamily="18" charset="0"/>
              </a:rPr>
              <a:t>vormen</a:t>
            </a:r>
            <a:r>
              <a:rPr lang="en-US" sz="1600" dirty="0" smtClean="0">
                <a:latin typeface="Book Antiqua" pitchFamily="18" charset="0"/>
              </a:rPr>
              <a:t> van </a:t>
            </a:r>
            <a:r>
              <a:rPr lang="en-US" sz="1600" dirty="0" err="1" smtClean="0">
                <a:latin typeface="Book Antiqua" pitchFamily="18" charset="0"/>
              </a:rPr>
              <a:t>macht</a:t>
            </a:r>
            <a:r>
              <a:rPr lang="en-US" sz="1600" dirty="0" smtClean="0">
                <a:latin typeface="Book Antiqua" pitchFamily="18" charset="0"/>
              </a:rPr>
              <a:t>.</a:t>
            </a:r>
          </a:p>
          <a:p>
            <a:r>
              <a:rPr lang="en-US" sz="1600" dirty="0" err="1" smtClean="0">
                <a:latin typeface="Book Antiqua" pitchFamily="18" charset="0"/>
              </a:rPr>
              <a:t>Er</a:t>
            </a:r>
            <a:r>
              <a:rPr lang="en-US" sz="1600" dirty="0" smtClean="0">
                <a:latin typeface="Book Antiqua" pitchFamily="18" charset="0"/>
              </a:rPr>
              <a:t> is </a:t>
            </a:r>
            <a:r>
              <a:rPr lang="en-US" sz="1600" dirty="0" err="1" smtClean="0">
                <a:latin typeface="Book Antiqua" pitchFamily="18" charset="0"/>
              </a:rPr>
              <a:t>sprake</a:t>
            </a:r>
            <a:r>
              <a:rPr lang="en-US" sz="1600" dirty="0" smtClean="0">
                <a:latin typeface="Book Antiqua" pitchFamily="18" charset="0"/>
              </a:rPr>
              <a:t> van </a:t>
            </a:r>
            <a:r>
              <a:rPr lang="en-US" sz="1600" dirty="0" err="1" smtClean="0">
                <a:latin typeface="Book Antiqua" pitchFamily="18" charset="0"/>
              </a:rPr>
              <a:t>formele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macht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als</a:t>
            </a:r>
            <a:r>
              <a:rPr lang="en-US" sz="1600" dirty="0" smtClean="0">
                <a:latin typeface="Book Antiqua" pitchFamily="18" charset="0"/>
              </a:rPr>
              <a:t> het </a:t>
            </a:r>
            <a:r>
              <a:rPr lang="en-US" sz="1600" dirty="0" err="1" smtClean="0">
                <a:latin typeface="Book Antiqua" pitchFamily="18" charset="0"/>
              </a:rPr>
              <a:t>officieel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geregeld</a:t>
            </a:r>
            <a:r>
              <a:rPr lang="en-US" sz="1600" dirty="0" smtClean="0">
                <a:latin typeface="Book Antiqua" pitchFamily="18" charset="0"/>
              </a:rPr>
              <a:t> is; </a:t>
            </a:r>
            <a:r>
              <a:rPr lang="en-US" sz="1600" dirty="0" err="1" smtClean="0">
                <a:latin typeface="Book Antiqua" pitchFamily="18" charset="0"/>
              </a:rPr>
              <a:t>er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gelden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regels</a:t>
            </a:r>
            <a:r>
              <a:rPr lang="en-US" sz="1600" dirty="0" smtClean="0">
                <a:latin typeface="Book Antiqua" pitchFamily="18" charset="0"/>
              </a:rPr>
              <a:t> en </a:t>
            </a:r>
            <a:r>
              <a:rPr lang="en-US" sz="1600" dirty="0" err="1" smtClean="0">
                <a:latin typeface="Book Antiqua" pitchFamily="18" charset="0"/>
              </a:rPr>
              <a:t>wetten</a:t>
            </a:r>
            <a:r>
              <a:rPr lang="en-US" sz="1600" dirty="0" smtClean="0">
                <a:latin typeface="Book Antiqua" pitchFamily="18" charset="0"/>
              </a:rPr>
              <a:t> met </a:t>
            </a:r>
          </a:p>
          <a:p>
            <a:r>
              <a:rPr lang="en-US" sz="1600" dirty="0" err="1" smtClean="0">
                <a:latin typeface="Book Antiqua" pitchFamily="18" charset="0"/>
              </a:rPr>
              <a:t>betrekking</a:t>
            </a:r>
            <a:r>
              <a:rPr lang="en-US" sz="1600" dirty="0" smtClean="0">
                <a:latin typeface="Book Antiqua" pitchFamily="18" charset="0"/>
              </a:rPr>
              <a:t> tot de </a:t>
            </a:r>
            <a:r>
              <a:rPr lang="en-US" sz="1600" dirty="0" err="1" smtClean="0">
                <a:latin typeface="Book Antiqua" pitchFamily="18" charset="0"/>
              </a:rPr>
              <a:t>uitvoering</a:t>
            </a:r>
            <a:r>
              <a:rPr lang="en-US" sz="1600" dirty="0" smtClean="0">
                <a:latin typeface="Book Antiqua" pitchFamily="18" charset="0"/>
              </a:rPr>
              <a:t> van </a:t>
            </a:r>
            <a:r>
              <a:rPr lang="en-US" sz="1600" dirty="0" err="1" smtClean="0">
                <a:latin typeface="Book Antiqua" pitchFamily="18" charset="0"/>
              </a:rPr>
              <a:t>deze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vorm</a:t>
            </a:r>
            <a:r>
              <a:rPr lang="en-US" sz="1600" dirty="0" smtClean="0">
                <a:latin typeface="Book Antiqua" pitchFamily="18" charset="0"/>
              </a:rPr>
              <a:t> van </a:t>
            </a:r>
            <a:r>
              <a:rPr lang="en-US" sz="1600" dirty="0" err="1" smtClean="0">
                <a:latin typeface="Book Antiqua" pitchFamily="18" charset="0"/>
              </a:rPr>
              <a:t>macht</a:t>
            </a:r>
            <a:r>
              <a:rPr lang="en-US" sz="1600" dirty="0" smtClean="0">
                <a:latin typeface="Book Antiqua" pitchFamily="18" charset="0"/>
              </a:rPr>
              <a:t>. </a:t>
            </a:r>
            <a:r>
              <a:rPr lang="en-US" sz="1600" dirty="0" err="1" smtClean="0">
                <a:latin typeface="Book Antiqua" pitchFamily="18" charset="0"/>
              </a:rPr>
              <a:t>Denk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bijvoorbeeld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aan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minister,</a:t>
            </a:r>
          </a:p>
          <a:p>
            <a:r>
              <a:rPr lang="en-US" sz="1600" dirty="0" err="1" smtClean="0">
                <a:latin typeface="Book Antiqua" pitchFamily="18" charset="0"/>
              </a:rPr>
              <a:t>burgemeester</a:t>
            </a:r>
            <a:r>
              <a:rPr lang="en-US" sz="1600" dirty="0" smtClean="0">
                <a:latin typeface="Book Antiqua" pitchFamily="18" charset="0"/>
              </a:rPr>
              <a:t> of de rector van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school. </a:t>
            </a:r>
            <a:r>
              <a:rPr lang="en-US" sz="1600" dirty="0" err="1" smtClean="0">
                <a:latin typeface="Book Antiqua" pitchFamily="18" charset="0"/>
              </a:rPr>
              <a:t>Deze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vorm</a:t>
            </a:r>
            <a:r>
              <a:rPr lang="en-US" sz="1600" dirty="0" smtClean="0">
                <a:latin typeface="Book Antiqua" pitchFamily="18" charset="0"/>
              </a:rPr>
              <a:t> van </a:t>
            </a:r>
            <a:r>
              <a:rPr lang="en-US" sz="1600" dirty="0" err="1" smtClean="0">
                <a:latin typeface="Book Antiqua" pitchFamily="18" charset="0"/>
              </a:rPr>
              <a:t>macht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wordt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ook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wel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b="1" dirty="0" err="1" smtClean="0">
                <a:latin typeface="Book Antiqua" pitchFamily="18" charset="0"/>
              </a:rPr>
              <a:t>gezag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genoemd</a:t>
            </a:r>
            <a:r>
              <a:rPr lang="en-US" sz="1600" dirty="0" smtClean="0">
                <a:latin typeface="Book Antiqua" pitchFamily="18" charset="0"/>
              </a:rPr>
              <a:t>.</a:t>
            </a:r>
          </a:p>
          <a:p>
            <a:r>
              <a:rPr lang="en-US" sz="1600" dirty="0" err="1" smtClean="0">
                <a:latin typeface="Book Antiqua" pitchFamily="18" charset="0"/>
              </a:rPr>
              <a:t>Wanneer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macht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niet</a:t>
            </a:r>
            <a:r>
              <a:rPr lang="en-US" sz="1600" dirty="0" smtClean="0">
                <a:latin typeface="Book Antiqua" pitchFamily="18" charset="0"/>
              </a:rPr>
              <a:t> is </a:t>
            </a:r>
            <a:r>
              <a:rPr lang="en-US" sz="1600" dirty="0" err="1" smtClean="0">
                <a:latin typeface="Book Antiqua" pitchFamily="18" charset="0"/>
              </a:rPr>
              <a:t>vastgelegd</a:t>
            </a:r>
            <a:r>
              <a:rPr lang="en-US" sz="1600" dirty="0" smtClean="0">
                <a:latin typeface="Book Antiqua" pitchFamily="18" charset="0"/>
              </a:rPr>
              <a:t> in </a:t>
            </a:r>
            <a:r>
              <a:rPr lang="en-US" sz="1600" dirty="0" err="1" smtClean="0">
                <a:latin typeface="Book Antiqua" pitchFamily="18" charset="0"/>
              </a:rPr>
              <a:t>formele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regels</a:t>
            </a:r>
            <a:r>
              <a:rPr lang="en-US" sz="1600" dirty="0" smtClean="0">
                <a:latin typeface="Book Antiqua" pitchFamily="18" charset="0"/>
              </a:rPr>
              <a:t> en </a:t>
            </a:r>
            <a:r>
              <a:rPr lang="en-US" sz="1600" dirty="0" err="1" smtClean="0">
                <a:latin typeface="Book Antiqua" pitchFamily="18" charset="0"/>
              </a:rPr>
              <a:t>wetten</a:t>
            </a:r>
            <a:r>
              <a:rPr lang="en-US" sz="1600" dirty="0" smtClean="0">
                <a:latin typeface="Book Antiqua" pitchFamily="18" charset="0"/>
              </a:rPr>
              <a:t>, </a:t>
            </a:r>
            <a:r>
              <a:rPr lang="en-US" sz="1600" dirty="0" err="1" smtClean="0">
                <a:latin typeface="Book Antiqua" pitchFamily="18" charset="0"/>
              </a:rPr>
              <a:t>spreken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wij</a:t>
            </a:r>
            <a:r>
              <a:rPr lang="en-US" sz="1600" dirty="0" smtClean="0">
                <a:latin typeface="Book Antiqua" pitchFamily="18" charset="0"/>
              </a:rPr>
              <a:t> over </a:t>
            </a:r>
            <a:r>
              <a:rPr lang="en-US" sz="1600" dirty="0" err="1" smtClean="0">
                <a:latin typeface="Book Antiqua" pitchFamily="18" charset="0"/>
              </a:rPr>
              <a:t>informele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macht</a:t>
            </a:r>
            <a:r>
              <a:rPr lang="en-US" sz="1600" dirty="0" smtClean="0">
                <a:latin typeface="Book Antiqua" pitchFamily="18" charset="0"/>
              </a:rPr>
              <a:t>.</a:t>
            </a:r>
          </a:p>
          <a:p>
            <a:r>
              <a:rPr lang="en-US" sz="1600" dirty="0" err="1" smtClean="0">
                <a:latin typeface="Book Antiqua" pitchFamily="18" charset="0"/>
              </a:rPr>
              <a:t>Deze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vorm</a:t>
            </a:r>
            <a:r>
              <a:rPr lang="en-US" sz="1600" dirty="0" smtClean="0">
                <a:latin typeface="Book Antiqua" pitchFamily="18" charset="0"/>
              </a:rPr>
              <a:t> van </a:t>
            </a:r>
            <a:r>
              <a:rPr lang="en-US" sz="1600" dirty="0" err="1" smtClean="0">
                <a:latin typeface="Book Antiqua" pitchFamily="18" charset="0"/>
              </a:rPr>
              <a:t>macht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wordt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ook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wel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b="1" dirty="0" err="1" smtClean="0">
                <a:latin typeface="Book Antiqua" pitchFamily="18" charset="0"/>
              </a:rPr>
              <a:t>invloed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genoemd</a:t>
            </a:r>
            <a:r>
              <a:rPr lang="en-US" sz="1600" dirty="0" smtClean="0">
                <a:latin typeface="Book Antiqua" pitchFamily="18" charset="0"/>
              </a:rPr>
              <a:t>.</a:t>
            </a:r>
          </a:p>
          <a:p>
            <a:endParaRPr lang="en-US" sz="1600" dirty="0">
              <a:latin typeface="Book Antiqua" pitchFamily="18" charset="0"/>
            </a:endParaRPr>
          </a:p>
          <a:p>
            <a:r>
              <a:rPr lang="en-US" sz="1600" dirty="0" err="1" smtClean="0">
                <a:latin typeface="Book Antiqua" pitchFamily="18" charset="0"/>
              </a:rPr>
              <a:t>Mensen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kunnen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alleen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macht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uitoefenen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als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zij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beschikken</a:t>
            </a:r>
            <a:r>
              <a:rPr lang="en-US" sz="1600" dirty="0" smtClean="0">
                <a:latin typeface="Book Antiqua" pitchFamily="18" charset="0"/>
              </a:rPr>
              <a:t> over </a:t>
            </a:r>
            <a:r>
              <a:rPr lang="en-US" sz="1600" b="1" dirty="0" err="1" smtClean="0">
                <a:latin typeface="Book Antiqua" pitchFamily="18" charset="0"/>
              </a:rPr>
              <a:t>machtsbronnen</a:t>
            </a:r>
            <a:r>
              <a:rPr lang="en-US" sz="1600" dirty="0" smtClean="0">
                <a:latin typeface="Book Antiqua" pitchFamily="18" charset="0"/>
              </a:rPr>
              <a:t>. </a:t>
            </a:r>
            <a:r>
              <a:rPr lang="en-US" sz="1600" dirty="0" err="1" smtClean="0">
                <a:latin typeface="Book Antiqua" pitchFamily="18" charset="0"/>
              </a:rPr>
              <a:t>Voorbeelden</a:t>
            </a:r>
            <a:endParaRPr lang="en-US" sz="1600" dirty="0" smtClean="0">
              <a:latin typeface="Book Antiqua" pitchFamily="18" charset="0"/>
            </a:endParaRPr>
          </a:p>
          <a:p>
            <a:r>
              <a:rPr lang="en-US" sz="1600" dirty="0" err="1" smtClean="0">
                <a:latin typeface="Book Antiqua" pitchFamily="18" charset="0"/>
              </a:rPr>
              <a:t>hiervan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zijn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functie</a:t>
            </a:r>
            <a:r>
              <a:rPr lang="en-US" sz="1600" dirty="0" smtClean="0">
                <a:latin typeface="Book Antiqua" pitchFamily="18" charset="0"/>
              </a:rPr>
              <a:t> of </a:t>
            </a:r>
            <a:r>
              <a:rPr lang="en-US" sz="1600" dirty="0" err="1" smtClean="0">
                <a:latin typeface="Book Antiqua" pitchFamily="18" charset="0"/>
              </a:rPr>
              <a:t>beroep</a:t>
            </a:r>
            <a:r>
              <a:rPr lang="en-US" sz="1600" dirty="0" smtClean="0">
                <a:latin typeface="Book Antiqua" pitchFamily="18" charset="0"/>
              </a:rPr>
              <a:t>, geld, </a:t>
            </a:r>
            <a:r>
              <a:rPr lang="en-US" sz="1600" dirty="0" err="1" smtClean="0">
                <a:latin typeface="Book Antiqua" pitchFamily="18" charset="0"/>
              </a:rPr>
              <a:t>kennis</a:t>
            </a:r>
            <a:r>
              <a:rPr lang="en-US" sz="1600" dirty="0" smtClean="0">
                <a:latin typeface="Book Antiqua" pitchFamily="18" charset="0"/>
              </a:rPr>
              <a:t>, </a:t>
            </a:r>
            <a:r>
              <a:rPr lang="en-US" sz="1600" dirty="0" err="1" smtClean="0">
                <a:latin typeface="Book Antiqua" pitchFamily="18" charset="0"/>
              </a:rPr>
              <a:t>aanzien</a:t>
            </a:r>
            <a:r>
              <a:rPr lang="en-US" sz="1600" dirty="0" smtClean="0">
                <a:latin typeface="Book Antiqua" pitchFamily="18" charset="0"/>
              </a:rPr>
              <a:t>, </a:t>
            </a:r>
            <a:r>
              <a:rPr lang="en-US" sz="1600" dirty="0" err="1" smtClean="0">
                <a:latin typeface="Book Antiqua" pitchFamily="18" charset="0"/>
              </a:rPr>
              <a:t>geweld</a:t>
            </a:r>
            <a:r>
              <a:rPr lang="en-US" sz="1600" dirty="0" smtClean="0">
                <a:latin typeface="Book Antiqua" pitchFamily="18" charset="0"/>
              </a:rPr>
              <a:t>, etc.</a:t>
            </a:r>
          </a:p>
          <a:p>
            <a:endParaRPr lang="en-US" sz="1600" dirty="0">
              <a:latin typeface="Book Antiqua" pitchFamily="18" charset="0"/>
            </a:endParaRPr>
          </a:p>
          <a:p>
            <a:r>
              <a:rPr lang="en-US" sz="1600" b="1" dirty="0" err="1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Veranderingen</a:t>
            </a:r>
            <a:r>
              <a:rPr lang="en-US" sz="1600" dirty="0" smtClean="0">
                <a:latin typeface="Book Antiqua" pitchFamily="18" charset="0"/>
              </a:rPr>
              <a:t>:</a:t>
            </a:r>
          </a:p>
          <a:p>
            <a:r>
              <a:rPr lang="en-US" sz="1600" dirty="0" err="1" smtClean="0">
                <a:latin typeface="Book Antiqua" pitchFamily="18" charset="0"/>
              </a:rPr>
              <a:t>Samenlevingen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veranderen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voortdurend</a:t>
            </a:r>
            <a:r>
              <a:rPr lang="en-US" sz="1600" dirty="0" smtClean="0">
                <a:latin typeface="Book Antiqua" pitchFamily="18" charset="0"/>
              </a:rPr>
              <a:t>. </a:t>
            </a:r>
            <a:r>
              <a:rPr lang="en-US" sz="1600" dirty="0" err="1" smtClean="0">
                <a:latin typeface="Book Antiqua" pitchFamily="18" charset="0"/>
              </a:rPr>
              <a:t>Begrippen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als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waarden</a:t>
            </a:r>
            <a:r>
              <a:rPr lang="en-US" sz="1600" dirty="0" smtClean="0">
                <a:latin typeface="Book Antiqua" pitchFamily="18" charset="0"/>
              </a:rPr>
              <a:t>, </a:t>
            </a:r>
            <a:r>
              <a:rPr lang="en-US" sz="1600" dirty="0" err="1" smtClean="0">
                <a:latin typeface="Book Antiqua" pitchFamily="18" charset="0"/>
              </a:rPr>
              <a:t>normen</a:t>
            </a:r>
            <a:r>
              <a:rPr lang="en-US" sz="1600" dirty="0" smtClean="0">
                <a:latin typeface="Book Antiqua" pitchFamily="18" charset="0"/>
              </a:rPr>
              <a:t>, </a:t>
            </a:r>
            <a:r>
              <a:rPr lang="en-US" sz="1600" dirty="0" err="1" smtClean="0">
                <a:latin typeface="Book Antiqua" pitchFamily="18" charset="0"/>
              </a:rPr>
              <a:t>belangen</a:t>
            </a:r>
            <a:r>
              <a:rPr lang="en-US" sz="1600" dirty="0" smtClean="0">
                <a:latin typeface="Book Antiqua" pitchFamily="18" charset="0"/>
              </a:rPr>
              <a:t>, </a:t>
            </a:r>
            <a:r>
              <a:rPr lang="en-US" sz="1600" dirty="0" err="1" smtClean="0">
                <a:latin typeface="Book Antiqua" pitchFamily="18" charset="0"/>
              </a:rPr>
              <a:t>macht</a:t>
            </a:r>
            <a:r>
              <a:rPr lang="en-US" sz="1600" dirty="0" smtClean="0">
                <a:latin typeface="Book Antiqua" pitchFamily="18" charset="0"/>
              </a:rPr>
              <a:t>, </a:t>
            </a:r>
            <a:endParaRPr lang="en-US" sz="1600" dirty="0">
              <a:latin typeface="Book Antiqua" pitchFamily="18" charset="0"/>
            </a:endParaRPr>
          </a:p>
          <a:p>
            <a:r>
              <a:rPr lang="en-US" sz="1600" dirty="0" err="1" smtClean="0">
                <a:latin typeface="Book Antiqua" pitchFamily="18" charset="0"/>
              </a:rPr>
              <a:t>invloed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veranderen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mee</a:t>
            </a:r>
            <a:r>
              <a:rPr lang="en-US" sz="1600" dirty="0" smtClean="0">
                <a:latin typeface="Book Antiqua" pitchFamily="18" charset="0"/>
              </a:rPr>
              <a:t> met de </a:t>
            </a:r>
            <a:r>
              <a:rPr lang="en-US" sz="1600" dirty="0" err="1" smtClean="0">
                <a:latin typeface="Book Antiqua" pitchFamily="18" charset="0"/>
              </a:rPr>
              <a:t>samenleving</a:t>
            </a:r>
            <a:r>
              <a:rPr lang="en-US" sz="1600" dirty="0" smtClean="0">
                <a:latin typeface="Book Antiqua" pitchFamily="18" charset="0"/>
              </a:rPr>
              <a:t>. </a:t>
            </a:r>
            <a:r>
              <a:rPr lang="en-US" sz="1600" dirty="0" err="1" smtClean="0">
                <a:latin typeface="Book Antiqua" pitchFamily="18" charset="0"/>
              </a:rPr>
              <a:t>Er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zijn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drie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elementen</a:t>
            </a:r>
            <a:r>
              <a:rPr lang="en-US" sz="1600" dirty="0" smtClean="0">
                <a:latin typeface="Book Antiqua" pitchFamily="18" charset="0"/>
              </a:rPr>
              <a:t> van </a:t>
            </a:r>
            <a:r>
              <a:rPr lang="en-US" sz="1600" dirty="0" err="1" smtClean="0">
                <a:latin typeface="Book Antiqua" pitchFamily="18" charset="0"/>
              </a:rPr>
              <a:t>belang</a:t>
            </a:r>
            <a:r>
              <a:rPr lang="en-US" sz="1600" dirty="0" smtClean="0">
                <a:latin typeface="Book Antiqua" pitchFamily="18" charset="0"/>
              </a:rPr>
              <a:t> over </a:t>
            </a:r>
            <a:r>
              <a:rPr lang="en-US" sz="1600" dirty="0" err="1" smtClean="0">
                <a:latin typeface="Book Antiqua" pitchFamily="18" charset="0"/>
              </a:rPr>
              <a:t>maatschap</a:t>
            </a:r>
            <a:r>
              <a:rPr lang="en-US" sz="1600" dirty="0" smtClean="0">
                <a:latin typeface="Book Antiqua" pitchFamily="18" charset="0"/>
              </a:rPr>
              <a:t>-</a:t>
            </a:r>
          </a:p>
          <a:p>
            <a:r>
              <a:rPr lang="en-US" sz="1600" dirty="0" err="1" smtClean="0">
                <a:latin typeface="Book Antiqua" pitchFamily="18" charset="0"/>
              </a:rPr>
              <a:t>pelijke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veranderingen</a:t>
            </a:r>
            <a:r>
              <a:rPr lang="en-US" sz="1600" dirty="0" smtClean="0">
                <a:latin typeface="Book Antiqua" pitchFamily="18" charset="0"/>
              </a:rPr>
              <a:t>, </a:t>
            </a:r>
            <a:r>
              <a:rPr lang="en-US" sz="1600" dirty="0" err="1" smtClean="0">
                <a:latin typeface="Book Antiqua" pitchFamily="18" charset="0"/>
              </a:rPr>
              <a:t>namelijk</a:t>
            </a:r>
            <a:r>
              <a:rPr lang="en-US" sz="1600" dirty="0" smtClean="0">
                <a:latin typeface="Book Antiqua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en-US" sz="1600" dirty="0" err="1" smtClean="0">
                <a:latin typeface="Book Antiqua" pitchFamily="18" charset="0"/>
              </a:rPr>
              <a:t>Plaats</a:t>
            </a:r>
            <a:r>
              <a:rPr lang="en-US" sz="1600" dirty="0" smtClean="0">
                <a:latin typeface="Book Antiqua" pitchFamily="18" charset="0"/>
              </a:rPr>
              <a:t> (</a:t>
            </a:r>
            <a:r>
              <a:rPr lang="en-US" sz="1600" dirty="0" err="1" smtClean="0">
                <a:latin typeface="Book Antiqua" pitchFamily="18" charset="0"/>
              </a:rPr>
              <a:t>Vb</a:t>
            </a:r>
            <a:r>
              <a:rPr lang="en-US" sz="1600" dirty="0" smtClean="0">
                <a:latin typeface="Book Antiqua" pitchFamily="18" charset="0"/>
              </a:rPr>
              <a:t>: </a:t>
            </a:r>
            <a:r>
              <a:rPr lang="en-US" sz="1600" i="1" dirty="0" smtClean="0">
                <a:latin typeface="Book Antiqua" pitchFamily="18" charset="0"/>
              </a:rPr>
              <a:t>de </a:t>
            </a:r>
            <a:r>
              <a:rPr lang="en-US" sz="1600" i="1" dirty="0" err="1" smtClean="0">
                <a:latin typeface="Book Antiqua" pitchFamily="18" charset="0"/>
              </a:rPr>
              <a:t>westerse</a:t>
            </a:r>
            <a:r>
              <a:rPr lang="en-US" sz="1600" i="1" dirty="0" smtClean="0">
                <a:latin typeface="Book Antiqua" pitchFamily="18" charset="0"/>
              </a:rPr>
              <a:t> </a:t>
            </a:r>
            <a:r>
              <a:rPr lang="en-US" sz="1600" i="1" dirty="0" err="1" smtClean="0">
                <a:latin typeface="Book Antiqua" pitchFamily="18" charset="0"/>
              </a:rPr>
              <a:t>cultuur</a:t>
            </a:r>
            <a:r>
              <a:rPr lang="en-US" sz="1600" i="1" dirty="0" smtClean="0">
                <a:latin typeface="Book Antiqua" pitchFamily="18" charset="0"/>
              </a:rPr>
              <a:t> </a:t>
            </a:r>
            <a:r>
              <a:rPr lang="en-US" sz="1600" i="1" dirty="0" err="1" smtClean="0">
                <a:latin typeface="Book Antiqua" pitchFamily="18" charset="0"/>
              </a:rPr>
              <a:t>verschilt</a:t>
            </a:r>
            <a:r>
              <a:rPr lang="en-US" sz="1600" i="1" dirty="0" smtClean="0">
                <a:latin typeface="Book Antiqua" pitchFamily="18" charset="0"/>
              </a:rPr>
              <a:t> van de </a:t>
            </a:r>
            <a:r>
              <a:rPr lang="en-US" sz="1600" i="1" dirty="0" err="1" smtClean="0">
                <a:latin typeface="Book Antiqua" pitchFamily="18" charset="0"/>
              </a:rPr>
              <a:t>oosterse</a:t>
            </a:r>
            <a:r>
              <a:rPr lang="en-US" sz="1600" i="1" dirty="0" smtClean="0">
                <a:latin typeface="Book Antiqua" pitchFamily="18" charset="0"/>
              </a:rPr>
              <a:t> </a:t>
            </a:r>
            <a:r>
              <a:rPr lang="en-US" sz="1600" i="1" dirty="0" err="1" smtClean="0">
                <a:latin typeface="Book Antiqua" pitchFamily="18" charset="0"/>
              </a:rPr>
              <a:t>cultuur</a:t>
            </a:r>
            <a:r>
              <a:rPr lang="en-US" sz="1600" dirty="0" smtClean="0">
                <a:latin typeface="Book Antiqua" pitchFamily="18" charset="0"/>
              </a:rPr>
              <a:t>)</a:t>
            </a:r>
          </a:p>
          <a:p>
            <a:pPr>
              <a:buFontTx/>
              <a:buChar char="-"/>
            </a:pPr>
            <a:r>
              <a:rPr lang="en-US" sz="1600" dirty="0" err="1" smtClean="0">
                <a:latin typeface="Book Antiqua" pitchFamily="18" charset="0"/>
              </a:rPr>
              <a:t>Tijd</a:t>
            </a:r>
            <a:r>
              <a:rPr lang="en-US" sz="1600" dirty="0" smtClean="0">
                <a:latin typeface="Book Antiqua" pitchFamily="18" charset="0"/>
              </a:rPr>
              <a:t> (</a:t>
            </a:r>
            <a:r>
              <a:rPr lang="en-US" sz="1600" dirty="0" err="1" smtClean="0">
                <a:latin typeface="Book Antiqua" pitchFamily="18" charset="0"/>
              </a:rPr>
              <a:t>Vb</a:t>
            </a:r>
            <a:r>
              <a:rPr lang="en-US" sz="1600" dirty="0" smtClean="0">
                <a:latin typeface="Book Antiqua" pitchFamily="18" charset="0"/>
              </a:rPr>
              <a:t>: </a:t>
            </a:r>
            <a:r>
              <a:rPr lang="en-US" sz="1600" i="1" dirty="0" smtClean="0">
                <a:latin typeface="Book Antiqua" pitchFamily="18" charset="0"/>
              </a:rPr>
              <a:t>de </a:t>
            </a:r>
            <a:r>
              <a:rPr lang="en-US" sz="1600" i="1" dirty="0" err="1" smtClean="0">
                <a:latin typeface="Book Antiqua" pitchFamily="18" charset="0"/>
              </a:rPr>
              <a:t>invloed</a:t>
            </a:r>
            <a:r>
              <a:rPr lang="en-US" sz="1600" i="1" dirty="0" smtClean="0">
                <a:latin typeface="Book Antiqua" pitchFamily="18" charset="0"/>
              </a:rPr>
              <a:t> van </a:t>
            </a:r>
            <a:r>
              <a:rPr lang="en-US" sz="1600" i="1" dirty="0" err="1" smtClean="0">
                <a:latin typeface="Book Antiqua" pitchFamily="18" charset="0"/>
              </a:rPr>
              <a:t>godsdienstige</a:t>
            </a:r>
            <a:r>
              <a:rPr lang="en-US" sz="1600" i="1" dirty="0" smtClean="0">
                <a:latin typeface="Book Antiqua" pitchFamily="18" charset="0"/>
              </a:rPr>
              <a:t> </a:t>
            </a:r>
            <a:r>
              <a:rPr lang="en-US" sz="1600" i="1" dirty="0" err="1" smtClean="0">
                <a:latin typeface="Book Antiqua" pitchFamily="18" charset="0"/>
              </a:rPr>
              <a:t>groepen</a:t>
            </a:r>
            <a:r>
              <a:rPr lang="en-US" sz="1600" i="1" dirty="0" smtClean="0">
                <a:latin typeface="Book Antiqua" pitchFamily="18" charset="0"/>
              </a:rPr>
              <a:t> is </a:t>
            </a:r>
            <a:r>
              <a:rPr lang="en-US" sz="1600" i="1" dirty="0" err="1" smtClean="0">
                <a:latin typeface="Book Antiqua" pitchFamily="18" charset="0"/>
              </a:rPr>
              <a:t>afgenomen</a:t>
            </a:r>
            <a:r>
              <a:rPr lang="en-US" sz="1600" dirty="0" smtClean="0">
                <a:latin typeface="Book Antiqua" pitchFamily="18" charset="0"/>
              </a:rPr>
              <a:t>)</a:t>
            </a:r>
          </a:p>
          <a:p>
            <a:pPr>
              <a:buFontTx/>
              <a:buChar char="-"/>
            </a:pPr>
            <a:r>
              <a:rPr lang="en-US" sz="1600" dirty="0" err="1" smtClean="0">
                <a:latin typeface="Book Antiqua" pitchFamily="18" charset="0"/>
              </a:rPr>
              <a:t>Groep</a:t>
            </a:r>
            <a:r>
              <a:rPr lang="en-US" sz="1600" dirty="0" smtClean="0">
                <a:latin typeface="Book Antiqua" pitchFamily="18" charset="0"/>
              </a:rPr>
              <a:t> (</a:t>
            </a:r>
            <a:r>
              <a:rPr lang="en-US" sz="1600" dirty="0" err="1" smtClean="0">
                <a:latin typeface="Book Antiqua" pitchFamily="18" charset="0"/>
              </a:rPr>
              <a:t>Vb</a:t>
            </a:r>
            <a:r>
              <a:rPr lang="en-US" sz="1600" dirty="0" smtClean="0">
                <a:latin typeface="Book Antiqua" pitchFamily="18" charset="0"/>
              </a:rPr>
              <a:t>: </a:t>
            </a:r>
            <a:r>
              <a:rPr lang="en-US" sz="1600" i="1" dirty="0" err="1" smtClean="0">
                <a:latin typeface="Book Antiqua" pitchFamily="18" charset="0"/>
              </a:rPr>
              <a:t>Vakbonden</a:t>
            </a:r>
            <a:r>
              <a:rPr lang="en-US" sz="1600" dirty="0" smtClean="0">
                <a:latin typeface="Book Antiqua" pitchFamily="18" charset="0"/>
              </a:rPr>
              <a:t>)</a:t>
            </a:r>
          </a:p>
          <a:p>
            <a:endParaRPr lang="en-US" sz="1600" dirty="0" smtClean="0">
              <a:latin typeface="Book Antiqua" pitchFamily="18" charset="0"/>
            </a:endParaRPr>
          </a:p>
          <a:p>
            <a:r>
              <a:rPr lang="en-US" sz="1600" b="1" dirty="0" err="1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Sociale</a:t>
            </a:r>
            <a:r>
              <a:rPr lang="en-US" sz="1600" b="1" dirty="0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 </a:t>
            </a:r>
            <a:r>
              <a:rPr lang="en-US" sz="1600" b="1" dirty="0" err="1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cohesie</a:t>
            </a:r>
            <a:r>
              <a:rPr lang="en-US" sz="1600" dirty="0" smtClean="0">
                <a:latin typeface="Book Antiqua" pitchFamily="18" charset="0"/>
              </a:rPr>
              <a:t>:</a:t>
            </a:r>
          </a:p>
          <a:p>
            <a:r>
              <a:rPr lang="en-US" sz="1600" dirty="0" err="1" smtClean="0">
                <a:latin typeface="Book Antiqua" pitchFamily="18" charset="0"/>
              </a:rPr>
              <a:t>Sociale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cohesie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heeft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te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maken</a:t>
            </a:r>
            <a:r>
              <a:rPr lang="en-US" sz="1600" dirty="0" smtClean="0">
                <a:latin typeface="Book Antiqua" pitchFamily="18" charset="0"/>
              </a:rPr>
              <a:t> met het </a:t>
            </a:r>
            <a:r>
              <a:rPr lang="en-US" sz="1600" dirty="0" err="1" smtClean="0">
                <a:latin typeface="Book Antiqua" pitchFamily="18" charset="0"/>
              </a:rPr>
              <a:t>gevoel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bij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elkaar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te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horen</a:t>
            </a:r>
            <a:r>
              <a:rPr lang="en-US" sz="1600" dirty="0" smtClean="0">
                <a:latin typeface="Book Antiqua" pitchFamily="18" charset="0"/>
              </a:rPr>
              <a:t>. </a:t>
            </a:r>
            <a:r>
              <a:rPr lang="en-US" sz="1600" dirty="0" err="1" smtClean="0">
                <a:latin typeface="Book Antiqua" pitchFamily="18" charset="0"/>
              </a:rPr>
              <a:t>Denk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bijvoorbeeld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aan</a:t>
            </a:r>
            <a:r>
              <a:rPr lang="en-US" sz="1600" dirty="0" smtClean="0">
                <a:latin typeface="Book Antiqua" pitchFamily="18" charset="0"/>
              </a:rPr>
              <a:t> de </a:t>
            </a:r>
          </a:p>
          <a:p>
            <a:r>
              <a:rPr lang="en-US" sz="1600" dirty="0" smtClean="0">
                <a:latin typeface="Book Antiqua" pitchFamily="18" charset="0"/>
              </a:rPr>
              <a:t>supporters van het </a:t>
            </a:r>
            <a:r>
              <a:rPr lang="en-US" sz="1600" dirty="0" err="1" smtClean="0">
                <a:latin typeface="Book Antiqua" pitchFamily="18" charset="0"/>
              </a:rPr>
              <a:t>Nederlandse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elftal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als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zij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allemaal</a:t>
            </a:r>
            <a:r>
              <a:rPr lang="en-US" sz="1600" dirty="0" smtClean="0">
                <a:latin typeface="Book Antiqua" pitchFamily="18" charset="0"/>
              </a:rPr>
              <a:t> in het </a:t>
            </a:r>
            <a:r>
              <a:rPr lang="en-US" sz="1600" dirty="0" err="1" smtClean="0">
                <a:latin typeface="Book Antiqua" pitchFamily="18" charset="0"/>
              </a:rPr>
              <a:t>oranje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gekleed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zijn</a:t>
            </a:r>
            <a:r>
              <a:rPr lang="en-US" sz="1600" dirty="0" smtClean="0">
                <a:latin typeface="Book Antiqua" pitchFamily="18" charset="0"/>
              </a:rPr>
              <a:t>. </a:t>
            </a:r>
            <a:r>
              <a:rPr lang="en-US" sz="1600" dirty="0" err="1" smtClean="0">
                <a:latin typeface="Book Antiqua" pitchFamily="18" charset="0"/>
              </a:rPr>
              <a:t>Hier</a:t>
            </a:r>
            <a:r>
              <a:rPr lang="en-US" sz="1600" dirty="0" smtClean="0">
                <a:latin typeface="Book Antiqua" pitchFamily="18" charset="0"/>
              </a:rPr>
              <a:t> is </a:t>
            </a:r>
            <a:r>
              <a:rPr lang="en-US" sz="1600" dirty="0" err="1" smtClean="0">
                <a:latin typeface="Book Antiqua" pitchFamily="18" charset="0"/>
              </a:rPr>
              <a:t>sprake</a:t>
            </a:r>
            <a:endParaRPr lang="en-US" sz="1600" dirty="0" smtClean="0">
              <a:latin typeface="Book Antiqua" pitchFamily="18" charset="0"/>
            </a:endParaRPr>
          </a:p>
          <a:p>
            <a:r>
              <a:rPr lang="en-US" sz="1600" dirty="0" smtClean="0">
                <a:latin typeface="Book Antiqua" pitchFamily="18" charset="0"/>
              </a:rPr>
              <a:t>van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sterke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sociale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cohesie</a:t>
            </a:r>
            <a:r>
              <a:rPr lang="en-US" sz="1600" dirty="0" smtClean="0">
                <a:latin typeface="Book Antiqua" pitchFamily="18" charset="0"/>
              </a:rPr>
              <a:t>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99E6-1BA5-47E1-91A9-0C146E7DBC0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465</Words>
  <Application>Microsoft Office PowerPoint</Application>
  <PresentationFormat>On-screen Show (4:3)</PresentationFormat>
  <Paragraphs>50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Tilburg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WinXP user</dc:creator>
  <cp:lastModifiedBy>WinXP user</cp:lastModifiedBy>
  <cp:revision>6</cp:revision>
  <dcterms:created xsi:type="dcterms:W3CDTF">2010-09-11T11:34:56Z</dcterms:created>
  <dcterms:modified xsi:type="dcterms:W3CDTF">2010-09-11T12:25:11Z</dcterms:modified>
</cp:coreProperties>
</file>