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17AD9-A0B0-4CA8-952C-88F13AF2B6A8}" type="datetimeFigureOut">
              <a:rPr lang="en-US" smtClean="0"/>
              <a:t>9/11/2010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03654-DDCF-44D3-95FC-5C8C90708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5AAA-05CD-4DCC-AFE3-57634411CD91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C10A-E406-41C9-A626-B96B9F3B78EB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9FCA-71BF-42A1-ABDF-F448BA1D85E0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E32-AC6A-48EE-A252-4EB098C2BE4B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FF96-DC3F-47AD-BE01-8B4DE69EE05E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BAE1-F1EB-40FB-8293-11311BC709E3}" type="datetime1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ED10-8C78-4066-ADBE-CEFC75D23F6F}" type="datetime1">
              <a:rPr lang="en-US" smtClean="0"/>
              <a:t>9/11/2010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C7D8-0434-4A8E-AA52-5414EAC24ABF}" type="datetime1">
              <a:rPr lang="en-US" smtClean="0"/>
              <a:t>9/11/2010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C920-EF92-4BCE-A193-3711B33D1226}" type="datetime1">
              <a:rPr lang="en-US" smtClean="0"/>
              <a:t>9/11/2010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77F-C53B-4463-BDEA-227117BBB347}" type="datetime1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0705-3B70-4762-99AC-0655F60A9E37}" type="datetime1">
              <a:rPr lang="en-US" smtClean="0"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AEBB-FC58-43C1-90B2-F3E70EBE11DF}" type="datetime1">
              <a:rPr lang="en-US" smtClean="0"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99E6-1BA5-47E1-91A9-0C146E7DBC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2 – De </a:t>
            </a:r>
            <a:r>
              <a:rPr lang="en-US" dirty="0" err="1" smtClean="0">
                <a:latin typeface="Book Antiqua" pitchFamily="18" charset="0"/>
              </a:rPr>
              <a:t>kernbegrippen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908720"/>
            <a:ext cx="9179116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Normen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en </a:t>
            </a: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waarden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waarde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uitgangspunt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principe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dat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mensen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belangrijk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nastrevenswaardig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vinden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smtClean="0">
                <a:latin typeface="Book Antiqua" pitchFamily="18" charset="0"/>
              </a:rPr>
              <a:t>Je </a:t>
            </a:r>
            <a:r>
              <a:rPr lang="en-US" sz="1600" dirty="0" err="1" smtClean="0">
                <a:latin typeface="Book Antiqua" pitchFamily="18" charset="0"/>
              </a:rPr>
              <a:t>kunt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bijvoorbeeld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denken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eerlijkheid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norm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opvatting</a:t>
            </a:r>
            <a:r>
              <a:rPr lang="en-US" sz="1600" dirty="0" smtClean="0">
                <a:latin typeface="Book Antiqua" pitchFamily="18" charset="0"/>
              </a:rPr>
              <a:t> over hoe je op </a:t>
            </a:r>
            <a:r>
              <a:rPr lang="en-US" sz="1600" dirty="0" err="1" smtClean="0">
                <a:latin typeface="Book Antiqua" pitchFamily="18" charset="0"/>
              </a:rPr>
              <a:t>grond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bepaalde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waarde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behoort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gedragen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voorbeeld</a:t>
            </a:r>
            <a:r>
              <a:rPr lang="en-US" sz="1600" dirty="0" smtClean="0">
                <a:latin typeface="Book Antiqua" pitchFamily="18" charset="0"/>
              </a:rPr>
              <a:t> over de </a:t>
            </a:r>
            <a:r>
              <a:rPr lang="en-US" sz="1600" dirty="0" err="1" smtClean="0">
                <a:latin typeface="Book Antiqua" pitchFamily="18" charset="0"/>
              </a:rPr>
              <a:t>waarde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eerlijkheid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dat</a:t>
            </a:r>
            <a:r>
              <a:rPr lang="en-US" sz="1600" dirty="0" smtClean="0">
                <a:latin typeface="Book Antiqua" pitchFamily="18" charset="0"/>
              </a:rPr>
              <a:t> je </a:t>
            </a:r>
            <a:r>
              <a:rPr lang="en-US" sz="1600" dirty="0" err="1" smtClean="0">
                <a:latin typeface="Book Antiqua" pitchFamily="18" charset="0"/>
              </a:rPr>
              <a:t>niet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mag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liegen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norm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ook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sociale</a:t>
            </a:r>
            <a:r>
              <a:rPr lang="en-US" sz="1600" b="1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verplichting</a:t>
            </a:r>
            <a:r>
              <a:rPr lang="en-US" sz="1600" b="1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genoemd</a:t>
            </a:r>
            <a:r>
              <a:rPr lang="en-US" sz="1600" dirty="0" smtClean="0">
                <a:latin typeface="Book Antiqua" pitchFamily="18" charset="0"/>
              </a:rPr>
              <a:t>. Het </a:t>
            </a:r>
            <a:r>
              <a:rPr lang="en-US" sz="1600" dirty="0" err="1" smtClean="0">
                <a:latin typeface="Book Antiqua" pitchFamily="18" charset="0"/>
              </a:rPr>
              <a:t>betreft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regels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omgangsvormen</a:t>
            </a:r>
            <a:endParaRPr lang="en-US" sz="1600" dirty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die </a:t>
            </a:r>
            <a:r>
              <a:rPr lang="en-US" sz="1600" dirty="0" err="1" smtClean="0">
                <a:latin typeface="Book Antiqua" pitchFamily="18" charset="0"/>
              </a:rPr>
              <a:t>worden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opgelegd</a:t>
            </a:r>
            <a:r>
              <a:rPr lang="en-US" sz="1600" dirty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verwacht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individuele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persoon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ideaal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nl-NL" sz="1600" dirty="0" smtClean="0">
                <a:latin typeface="Book Antiqua" pitchFamily="18" charset="0"/>
              </a:rPr>
              <a:t>is verwant aan een waarde. Een </a:t>
            </a:r>
            <a:r>
              <a:rPr lang="nl-NL" sz="1600" b="1" dirty="0" smtClean="0">
                <a:latin typeface="Book Antiqua" pitchFamily="18" charset="0"/>
              </a:rPr>
              <a:t>ideaal</a:t>
            </a:r>
            <a:r>
              <a:rPr lang="nl-NL" sz="1600" dirty="0" smtClean="0">
                <a:latin typeface="Book Antiqua" pitchFamily="18" charset="0"/>
              </a:rPr>
              <a:t> is iets dat men verwezenlijkt hoopt te zien, waar-</a:t>
            </a:r>
          </a:p>
          <a:p>
            <a:r>
              <a:rPr lang="nl-NL" sz="1600" dirty="0" smtClean="0">
                <a:latin typeface="Book Antiqua" pitchFamily="18" charset="0"/>
              </a:rPr>
              <a:t>naar men streeft en dat men zich voorstelt als het hoogste. Een voorbeeld van een maatschappelijk</a:t>
            </a:r>
          </a:p>
          <a:p>
            <a:r>
              <a:rPr lang="nl-NL" sz="1600" dirty="0" smtClean="0">
                <a:latin typeface="Book Antiqua" pitchFamily="18" charset="0"/>
              </a:rPr>
              <a:t>ideaal is bijvoorbeeld een streven naar vrijheid, gelijkwaardigheid of een rechtvaardige samen-</a:t>
            </a:r>
          </a:p>
          <a:p>
            <a:r>
              <a:rPr lang="nl-NL" sz="1600" dirty="0" err="1" smtClean="0">
                <a:latin typeface="Book Antiqua" pitchFamily="18" charset="0"/>
              </a:rPr>
              <a:t>leving</a:t>
            </a:r>
            <a:r>
              <a:rPr lang="nl-NL" sz="1600" dirty="0" smtClean="0">
                <a:latin typeface="Book Antiqua" pitchFamily="18" charset="0"/>
              </a:rPr>
              <a:t>.</a:t>
            </a:r>
          </a:p>
          <a:p>
            <a:endParaRPr lang="nl-NL" sz="1600" dirty="0">
              <a:latin typeface="Book Antiqua" pitchFamily="18" charset="0"/>
            </a:endParaRPr>
          </a:p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Belangen</a:t>
            </a:r>
            <a:r>
              <a:rPr lang="nl-NL" sz="1600" dirty="0" smtClean="0">
                <a:latin typeface="Book Antiqua" pitchFamily="18" charset="0"/>
              </a:rPr>
              <a:t>:</a:t>
            </a:r>
          </a:p>
          <a:p>
            <a:r>
              <a:rPr lang="nl-NL" sz="1600" dirty="0" smtClean="0">
                <a:latin typeface="Book Antiqua" pitchFamily="18" charset="0"/>
              </a:rPr>
              <a:t>Een </a:t>
            </a:r>
            <a:r>
              <a:rPr lang="nl-NL" sz="1600" b="1" dirty="0" smtClean="0">
                <a:latin typeface="Book Antiqua" pitchFamily="18" charset="0"/>
              </a:rPr>
              <a:t>belang</a:t>
            </a:r>
            <a:r>
              <a:rPr lang="nl-NL" sz="1600" dirty="0" smtClean="0">
                <a:latin typeface="Book Antiqua" pitchFamily="18" charset="0"/>
              </a:rPr>
              <a:t> is het voor- of nadeel dat iemand ergens bij heeft. Zo hebben godsdienstige </a:t>
            </a:r>
            <a:r>
              <a:rPr lang="nl-NL" sz="1600" dirty="0" err="1" smtClean="0">
                <a:latin typeface="Book Antiqua" pitchFamily="18" charset="0"/>
              </a:rPr>
              <a:t>groe</a:t>
            </a:r>
            <a:r>
              <a:rPr lang="nl-NL" sz="1600" dirty="0" smtClean="0">
                <a:latin typeface="Book Antiqua" pitchFamily="18" charset="0"/>
              </a:rPr>
              <a:t>-</a:t>
            </a:r>
          </a:p>
          <a:p>
            <a:r>
              <a:rPr lang="nl-NL" sz="1600" dirty="0" err="1" smtClean="0">
                <a:latin typeface="Book Antiqua" pitchFamily="18" charset="0"/>
              </a:rPr>
              <a:t>peringen</a:t>
            </a:r>
            <a:r>
              <a:rPr lang="nl-NL" sz="1600" dirty="0" smtClean="0">
                <a:latin typeface="Book Antiqua" pitchFamily="18" charset="0"/>
              </a:rPr>
              <a:t> belang bij vrijheid van godsdienst en bij vrijheid van onderwijs. Zij zijn dan in staat om</a:t>
            </a:r>
          </a:p>
          <a:p>
            <a:r>
              <a:rPr lang="nl-NL" sz="1600" dirty="0" smtClean="0">
                <a:latin typeface="Book Antiqua" pitchFamily="18" charset="0"/>
              </a:rPr>
              <a:t>Bijvoorbeeld eigen scholen op te richten. Het Mondriaan College is een openbare school, maar</a:t>
            </a:r>
          </a:p>
          <a:p>
            <a:r>
              <a:rPr lang="nl-NL" sz="1600" dirty="0" smtClean="0">
                <a:latin typeface="Book Antiqua" pitchFamily="18" charset="0"/>
              </a:rPr>
              <a:t>Het </a:t>
            </a:r>
            <a:r>
              <a:rPr lang="nl-NL" sz="1600" dirty="0" err="1" smtClean="0">
                <a:latin typeface="Book Antiqua" pitchFamily="18" charset="0"/>
              </a:rPr>
              <a:t>Maasland</a:t>
            </a:r>
            <a:r>
              <a:rPr lang="nl-NL" sz="1600" dirty="0" smtClean="0">
                <a:latin typeface="Book Antiqua" pitchFamily="18" charset="0"/>
              </a:rPr>
              <a:t> College is van oorsprong opgericht door de Rooms-katholieke kerk.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8905" y="50190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2 – De </a:t>
            </a:r>
            <a:r>
              <a:rPr lang="en-US" dirty="0" err="1" smtClean="0">
                <a:latin typeface="Book Antiqua" pitchFamily="18" charset="0"/>
              </a:rPr>
              <a:t>kernbegrippen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496" y="908720"/>
            <a:ext cx="921438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b="1" dirty="0" err="1" smtClean="0">
                <a:latin typeface="Book Antiqua" pitchFamily="18" charset="0"/>
              </a:rPr>
              <a:t>Macht</a:t>
            </a:r>
            <a:r>
              <a:rPr lang="en-US" sz="1600" b="1" dirty="0" smtClean="0">
                <a:latin typeface="Book Antiqua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</a:rPr>
              <a:t>is het </a:t>
            </a:r>
            <a:r>
              <a:rPr lang="en-US" sz="1600" dirty="0" err="1" smtClean="0">
                <a:latin typeface="Book Antiqua" pitchFamily="18" charset="0"/>
              </a:rPr>
              <a:t>vermogen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om</a:t>
            </a:r>
            <a:r>
              <a:rPr lang="en-US" sz="1600" dirty="0" smtClean="0">
                <a:latin typeface="Book Antiqua" pitchFamily="18" charset="0"/>
              </a:rPr>
              <a:t> het </a:t>
            </a:r>
            <a:r>
              <a:rPr lang="en-US" sz="1600" dirty="0" err="1" smtClean="0">
                <a:latin typeface="Book Antiqua" pitchFamily="18" charset="0"/>
              </a:rPr>
              <a:t>gedrag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anderen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beïnvloeden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 twee </a:t>
            </a:r>
            <a:r>
              <a:rPr lang="en-US" sz="1600" dirty="0" err="1" smtClean="0">
                <a:latin typeface="Book Antiqua" pitchFamily="18" charset="0"/>
              </a:rPr>
              <a:t>vormen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sprake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formele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het </a:t>
            </a:r>
            <a:r>
              <a:rPr lang="en-US" sz="1600" dirty="0" err="1" smtClean="0">
                <a:latin typeface="Book Antiqua" pitchFamily="18" charset="0"/>
              </a:rPr>
              <a:t>officieel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geregeld</a:t>
            </a:r>
            <a:r>
              <a:rPr lang="en-US" sz="1600" dirty="0" smtClean="0">
                <a:latin typeface="Book Antiqua" pitchFamily="18" charset="0"/>
              </a:rPr>
              <a:t> is; </a:t>
            </a:r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gelden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regels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wetten</a:t>
            </a:r>
            <a:r>
              <a:rPr lang="en-US" sz="1600" dirty="0" smtClean="0">
                <a:latin typeface="Book Antiqua" pitchFamily="18" charset="0"/>
              </a:rPr>
              <a:t> met </a:t>
            </a:r>
          </a:p>
          <a:p>
            <a:r>
              <a:rPr lang="en-US" sz="1600" dirty="0" err="1" smtClean="0">
                <a:latin typeface="Book Antiqua" pitchFamily="18" charset="0"/>
              </a:rPr>
              <a:t>betrekking</a:t>
            </a:r>
            <a:r>
              <a:rPr lang="en-US" sz="1600" dirty="0" smtClean="0">
                <a:latin typeface="Book Antiqua" pitchFamily="18" charset="0"/>
              </a:rPr>
              <a:t> tot de </a:t>
            </a:r>
            <a:r>
              <a:rPr lang="en-US" sz="1600" dirty="0" err="1" smtClean="0">
                <a:latin typeface="Book Antiqua" pitchFamily="18" charset="0"/>
              </a:rPr>
              <a:t>uitvoering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deze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vorm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Denk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bijvoorbeeld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minister,</a:t>
            </a:r>
          </a:p>
          <a:p>
            <a:r>
              <a:rPr lang="en-US" sz="1600" dirty="0" err="1" smtClean="0">
                <a:latin typeface="Book Antiqua" pitchFamily="18" charset="0"/>
              </a:rPr>
              <a:t>burgemeester</a:t>
            </a:r>
            <a:r>
              <a:rPr lang="en-US" sz="1600" dirty="0" smtClean="0">
                <a:latin typeface="Book Antiqua" pitchFamily="18" charset="0"/>
              </a:rPr>
              <a:t> of de rector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school. </a:t>
            </a:r>
            <a:r>
              <a:rPr lang="en-US" sz="1600" dirty="0" err="1" smtClean="0">
                <a:latin typeface="Book Antiqua" pitchFamily="18" charset="0"/>
              </a:rPr>
              <a:t>Deze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vorm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ook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gezag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genoemd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err="1" smtClean="0">
                <a:latin typeface="Book Antiqua" pitchFamily="18" charset="0"/>
              </a:rPr>
              <a:t>Wanneer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niet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vastgelegd</a:t>
            </a:r>
            <a:r>
              <a:rPr lang="en-US" sz="1600" dirty="0" smtClean="0">
                <a:latin typeface="Book Antiqua" pitchFamily="18" charset="0"/>
              </a:rPr>
              <a:t> in </a:t>
            </a:r>
            <a:r>
              <a:rPr lang="en-US" sz="1600" dirty="0" err="1" smtClean="0">
                <a:latin typeface="Book Antiqua" pitchFamily="18" charset="0"/>
              </a:rPr>
              <a:t>formele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regels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dirty="0" err="1" smtClean="0">
                <a:latin typeface="Book Antiqua" pitchFamily="18" charset="0"/>
              </a:rPr>
              <a:t>wetten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spreken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wij</a:t>
            </a:r>
            <a:r>
              <a:rPr lang="en-US" sz="1600" dirty="0" smtClean="0">
                <a:latin typeface="Book Antiqua" pitchFamily="18" charset="0"/>
              </a:rPr>
              <a:t> over </a:t>
            </a:r>
            <a:r>
              <a:rPr lang="en-US" sz="1600" dirty="0" err="1" smtClean="0">
                <a:latin typeface="Book Antiqua" pitchFamily="18" charset="0"/>
              </a:rPr>
              <a:t>informele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err="1" smtClean="0">
                <a:latin typeface="Book Antiqua" pitchFamily="18" charset="0"/>
              </a:rPr>
              <a:t>Deze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vorm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ook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wel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b="1" dirty="0" err="1" smtClean="0">
                <a:latin typeface="Book Antiqua" pitchFamily="18" charset="0"/>
              </a:rPr>
              <a:t>invloed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genoemd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Mensen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kunnen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alleen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uitoefenen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beschikken</a:t>
            </a:r>
            <a:r>
              <a:rPr lang="en-US" sz="1600" dirty="0" smtClean="0">
                <a:latin typeface="Book Antiqua" pitchFamily="18" charset="0"/>
              </a:rPr>
              <a:t> over </a:t>
            </a:r>
            <a:r>
              <a:rPr lang="en-US" sz="1600" b="1" dirty="0" err="1" smtClean="0">
                <a:latin typeface="Book Antiqua" pitchFamily="18" charset="0"/>
              </a:rPr>
              <a:t>machtsbronnen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Voorbeelden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hiervan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functie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beroep</a:t>
            </a:r>
            <a:r>
              <a:rPr lang="en-US" sz="1600" dirty="0" smtClean="0">
                <a:latin typeface="Book Antiqua" pitchFamily="18" charset="0"/>
              </a:rPr>
              <a:t>, geld, </a:t>
            </a:r>
            <a:r>
              <a:rPr lang="en-US" sz="1600" dirty="0" err="1" smtClean="0">
                <a:latin typeface="Book Antiqua" pitchFamily="18" charset="0"/>
              </a:rPr>
              <a:t>kennis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aanzien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geweld</a:t>
            </a:r>
            <a:r>
              <a:rPr lang="en-US" sz="1600" dirty="0" smtClean="0">
                <a:latin typeface="Book Antiqua" pitchFamily="18" charset="0"/>
              </a:rPr>
              <a:t>, etc.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Veranderingen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dirty="0" err="1" smtClean="0">
                <a:latin typeface="Book Antiqua" pitchFamily="18" charset="0"/>
              </a:rPr>
              <a:t>Samenlevingen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veranderen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voortdurend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Begrippen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waarden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normen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belangen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macht</a:t>
            </a:r>
            <a:r>
              <a:rPr lang="en-US" sz="1600" dirty="0" smtClean="0">
                <a:latin typeface="Book Antiqua" pitchFamily="18" charset="0"/>
              </a:rPr>
              <a:t>, </a:t>
            </a:r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invloed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veranderen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mee</a:t>
            </a:r>
            <a:r>
              <a:rPr lang="en-US" sz="1600" dirty="0" smtClean="0">
                <a:latin typeface="Book Antiqua" pitchFamily="18" charset="0"/>
              </a:rPr>
              <a:t> met de </a:t>
            </a:r>
            <a:r>
              <a:rPr lang="en-US" sz="1600" dirty="0" err="1" smtClean="0">
                <a:latin typeface="Book Antiqua" pitchFamily="18" charset="0"/>
              </a:rPr>
              <a:t>samenleving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drie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elementen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r>
              <a:rPr lang="en-US" sz="1600" dirty="0" smtClean="0">
                <a:latin typeface="Book Antiqua" pitchFamily="18" charset="0"/>
              </a:rPr>
              <a:t> over </a:t>
            </a:r>
            <a:r>
              <a:rPr lang="en-US" sz="1600" dirty="0" err="1" smtClean="0">
                <a:latin typeface="Book Antiqua" pitchFamily="18" charset="0"/>
              </a:rPr>
              <a:t>maatschap</a:t>
            </a:r>
            <a:r>
              <a:rPr lang="en-US" sz="1600" dirty="0" smtClean="0">
                <a:latin typeface="Book Antiqua" pitchFamily="18" charset="0"/>
              </a:rPr>
              <a:t>-</a:t>
            </a:r>
          </a:p>
          <a:p>
            <a:r>
              <a:rPr lang="en-US" sz="1600" dirty="0" err="1" smtClean="0">
                <a:latin typeface="Book Antiqua" pitchFamily="18" charset="0"/>
              </a:rPr>
              <a:t>pelijke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veranderingen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namelijk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Book Antiqua" pitchFamily="18" charset="0"/>
              </a:rPr>
              <a:t>Plaats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Vb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i="1" dirty="0" smtClean="0">
                <a:latin typeface="Book Antiqua" pitchFamily="18" charset="0"/>
              </a:rPr>
              <a:t>de </a:t>
            </a:r>
            <a:r>
              <a:rPr lang="en-US" sz="1600" i="1" dirty="0" err="1" smtClean="0">
                <a:latin typeface="Book Antiqua" pitchFamily="18" charset="0"/>
              </a:rPr>
              <a:t>westerse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cultuur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verschilt</a:t>
            </a:r>
            <a:r>
              <a:rPr lang="en-US" sz="1600" i="1" dirty="0" smtClean="0">
                <a:latin typeface="Book Antiqua" pitchFamily="18" charset="0"/>
              </a:rPr>
              <a:t> van de </a:t>
            </a:r>
            <a:r>
              <a:rPr lang="en-US" sz="1600" i="1" dirty="0" err="1" smtClean="0">
                <a:latin typeface="Book Antiqua" pitchFamily="18" charset="0"/>
              </a:rPr>
              <a:t>oosterse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cultuur</a:t>
            </a:r>
            <a:r>
              <a:rPr lang="en-US" sz="1600" dirty="0" smtClean="0">
                <a:latin typeface="Book Antiqua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Book Antiqua" pitchFamily="18" charset="0"/>
              </a:rPr>
              <a:t>Tijd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Vb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i="1" dirty="0" smtClean="0">
                <a:latin typeface="Book Antiqua" pitchFamily="18" charset="0"/>
              </a:rPr>
              <a:t>de </a:t>
            </a:r>
            <a:r>
              <a:rPr lang="en-US" sz="1600" i="1" dirty="0" err="1" smtClean="0">
                <a:latin typeface="Book Antiqua" pitchFamily="18" charset="0"/>
              </a:rPr>
              <a:t>invloed</a:t>
            </a:r>
            <a:r>
              <a:rPr lang="en-US" sz="1600" i="1" dirty="0" smtClean="0">
                <a:latin typeface="Book Antiqua" pitchFamily="18" charset="0"/>
              </a:rPr>
              <a:t> van </a:t>
            </a:r>
            <a:r>
              <a:rPr lang="en-US" sz="1600" i="1" dirty="0" err="1" smtClean="0">
                <a:latin typeface="Book Antiqua" pitchFamily="18" charset="0"/>
              </a:rPr>
              <a:t>godsdienstige</a:t>
            </a:r>
            <a:r>
              <a:rPr lang="en-US" sz="1600" i="1" dirty="0" smtClean="0">
                <a:latin typeface="Book Antiqua" pitchFamily="18" charset="0"/>
              </a:rPr>
              <a:t> </a:t>
            </a:r>
            <a:r>
              <a:rPr lang="en-US" sz="1600" i="1" dirty="0" err="1" smtClean="0">
                <a:latin typeface="Book Antiqua" pitchFamily="18" charset="0"/>
              </a:rPr>
              <a:t>groepen</a:t>
            </a:r>
            <a:r>
              <a:rPr lang="en-US" sz="1600" i="1" dirty="0" smtClean="0">
                <a:latin typeface="Book Antiqua" pitchFamily="18" charset="0"/>
              </a:rPr>
              <a:t> is </a:t>
            </a:r>
            <a:r>
              <a:rPr lang="en-US" sz="1600" i="1" dirty="0" err="1" smtClean="0">
                <a:latin typeface="Book Antiqua" pitchFamily="18" charset="0"/>
              </a:rPr>
              <a:t>afgenomen</a:t>
            </a:r>
            <a:r>
              <a:rPr lang="en-US" sz="1600" dirty="0" smtClean="0">
                <a:latin typeface="Book Antiqua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Vb</a:t>
            </a:r>
            <a:r>
              <a:rPr lang="en-US" sz="1600" dirty="0" smtClean="0">
                <a:latin typeface="Book Antiqua" pitchFamily="18" charset="0"/>
              </a:rPr>
              <a:t>: </a:t>
            </a:r>
            <a:r>
              <a:rPr lang="en-US" sz="1600" i="1" dirty="0" err="1" smtClean="0">
                <a:latin typeface="Book Antiqua" pitchFamily="18" charset="0"/>
              </a:rPr>
              <a:t>Vakbonden</a:t>
            </a:r>
            <a:r>
              <a:rPr lang="en-US" sz="1600" dirty="0" smtClean="0">
                <a:latin typeface="Book Antiqua" pitchFamily="18" charset="0"/>
              </a:rPr>
              <a:t>)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Sociale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cohesie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en-US" sz="1600" dirty="0" err="1" smtClean="0">
                <a:latin typeface="Book Antiqua" pitchFamily="18" charset="0"/>
              </a:rPr>
              <a:t>Sociale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cohesie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heeft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maken</a:t>
            </a:r>
            <a:r>
              <a:rPr lang="en-US" sz="1600" dirty="0" smtClean="0">
                <a:latin typeface="Book Antiqua" pitchFamily="18" charset="0"/>
              </a:rPr>
              <a:t> met het </a:t>
            </a:r>
            <a:r>
              <a:rPr lang="en-US" sz="1600" dirty="0" err="1" smtClean="0">
                <a:latin typeface="Book Antiqua" pitchFamily="18" charset="0"/>
              </a:rPr>
              <a:t>gevoel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bij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elkaar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horen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Denk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bijvoorbeeld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aan</a:t>
            </a:r>
            <a:r>
              <a:rPr lang="en-US" sz="1600" dirty="0" smtClean="0">
                <a:latin typeface="Book Antiqua" pitchFamily="18" charset="0"/>
              </a:rPr>
              <a:t> de </a:t>
            </a:r>
          </a:p>
          <a:p>
            <a:r>
              <a:rPr lang="en-US" sz="1600" dirty="0" smtClean="0">
                <a:latin typeface="Book Antiqua" pitchFamily="18" charset="0"/>
              </a:rPr>
              <a:t>supporters van het </a:t>
            </a:r>
            <a:r>
              <a:rPr lang="en-US" sz="1600" dirty="0" err="1" smtClean="0">
                <a:latin typeface="Book Antiqua" pitchFamily="18" charset="0"/>
              </a:rPr>
              <a:t>Nederlandse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elftal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allemaal</a:t>
            </a:r>
            <a:r>
              <a:rPr lang="en-US" sz="1600" dirty="0" smtClean="0">
                <a:latin typeface="Book Antiqua" pitchFamily="18" charset="0"/>
              </a:rPr>
              <a:t> in het </a:t>
            </a:r>
            <a:r>
              <a:rPr lang="en-US" sz="1600" dirty="0" err="1" smtClean="0">
                <a:latin typeface="Book Antiqua" pitchFamily="18" charset="0"/>
              </a:rPr>
              <a:t>oranje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gekleed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. </a:t>
            </a:r>
            <a:r>
              <a:rPr lang="en-US" sz="1600" dirty="0" err="1" smtClean="0">
                <a:latin typeface="Book Antiqua" pitchFamily="18" charset="0"/>
              </a:rPr>
              <a:t>Hier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sprake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sterke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sociale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cohesie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99E6-1BA5-47E1-91A9-0C146E7DBC0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465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Tilburg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WinXP user</dc:creator>
  <cp:lastModifiedBy>WinXP user</cp:lastModifiedBy>
  <cp:revision>6</cp:revision>
  <dcterms:created xsi:type="dcterms:W3CDTF">2010-09-11T11:34:56Z</dcterms:created>
  <dcterms:modified xsi:type="dcterms:W3CDTF">2010-09-11T12:25:11Z</dcterms:modified>
</cp:coreProperties>
</file>